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58" r:id="rId3"/>
    <p:sldId id="259" r:id="rId4"/>
    <p:sldId id="268" r:id="rId5"/>
    <p:sldId id="261" r:id="rId6"/>
    <p:sldId id="260" r:id="rId7"/>
    <p:sldId id="263" r:id="rId8"/>
    <p:sldId id="264" r:id="rId9"/>
    <p:sldId id="265" r:id="rId10"/>
    <p:sldId id="266" r:id="rId11"/>
    <p:sldId id="267" r:id="rId12"/>
    <p:sldId id="257" r:id="rId13"/>
    <p:sldId id="262" r:id="rId14"/>
    <p:sldId id="269" r:id="rId15"/>
    <p:sldId id="270" r:id="rId1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1B0C363-C17B-453F-89E4-6107F11D5B43}">
          <p14:sldIdLst>
            <p14:sldId id="256"/>
          </p14:sldIdLst>
        </p14:section>
        <p14:section name="Untitled Section" id="{1C9BBAB0-0D9B-47BE-B0C7-E117DE39FFC8}">
          <p14:sldIdLst>
            <p14:sldId id="258"/>
            <p14:sldId id="259"/>
            <p14:sldId id="268"/>
            <p14:sldId id="261"/>
            <p14:sldId id="260"/>
            <p14:sldId id="263"/>
            <p14:sldId id="264"/>
            <p14:sldId id="265"/>
            <p14:sldId id="266"/>
            <p14:sldId id="267"/>
            <p14:sldId id="257"/>
            <p14:sldId id="262"/>
            <p14:sldId id="269"/>
            <p14:sldId id="270"/>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5" d="100"/>
          <a:sy n="75" d="100"/>
        </p:scale>
        <p:origin x="264"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70764" cy="48116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4142749" y="0"/>
            <a:ext cx="3170763" cy="481165"/>
          </a:xfrm>
          <a:prstGeom prst="rect">
            <a:avLst/>
          </a:prstGeom>
        </p:spPr>
        <p:txBody>
          <a:bodyPr vert="horz" lIns="91440" tIns="45720" rIns="91440" bIns="45720" rtlCol="0"/>
          <a:lstStyle>
            <a:lvl1pPr algn="r">
              <a:defRPr sz="1200"/>
            </a:lvl1pPr>
          </a:lstStyle>
          <a:p>
            <a:fld id="{0348D872-DC28-496C-82EB-D1B5A2BB8C6E}" type="datetimeFigureOut">
              <a:rPr lang="en-GB" smtClean="0"/>
              <a:t>01/09/2020</a:t>
            </a:fld>
            <a:endParaRPr lang="en-GB"/>
          </a:p>
        </p:txBody>
      </p:sp>
      <p:sp>
        <p:nvSpPr>
          <p:cNvPr id="4" name="Footer Placeholder 3"/>
          <p:cNvSpPr>
            <a:spLocks noGrp="1"/>
          </p:cNvSpPr>
          <p:nvPr>
            <p:ph type="ftr" sz="quarter" idx="2"/>
          </p:nvPr>
        </p:nvSpPr>
        <p:spPr>
          <a:xfrm>
            <a:off x="1" y="9120037"/>
            <a:ext cx="3170764" cy="48116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4142749" y="9120037"/>
            <a:ext cx="3170763" cy="481164"/>
          </a:xfrm>
          <a:prstGeom prst="rect">
            <a:avLst/>
          </a:prstGeom>
        </p:spPr>
        <p:txBody>
          <a:bodyPr vert="horz" lIns="91440" tIns="45720" rIns="91440" bIns="45720" rtlCol="0" anchor="b"/>
          <a:lstStyle>
            <a:lvl1pPr algn="r">
              <a:defRPr sz="1200"/>
            </a:lvl1pPr>
          </a:lstStyle>
          <a:p>
            <a:fld id="{DBF08747-9780-4F0C-887B-6AACBB0CB0B0}" type="slidenum">
              <a:rPr lang="en-GB" smtClean="0"/>
              <a:t>‹#›</a:t>
            </a:fld>
            <a:endParaRPr lang="en-GB"/>
          </a:p>
        </p:txBody>
      </p:sp>
    </p:spTree>
    <p:extLst>
      <p:ext uri="{BB962C8B-B14F-4D97-AF65-F5344CB8AC3E}">
        <p14:creationId xmlns:p14="http://schemas.microsoft.com/office/powerpoint/2010/main" val="5288563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186F785-5A46-4F2E-A84D-6EB1855BC8DD}" type="datetimeFigureOut">
              <a:rPr lang="en-GB" smtClean="0"/>
              <a:t>01/09/2020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A401DE-F199-48AC-B10D-E18E4CBA0F8E}" type="slidenum">
              <a:rPr lang="en-GB" smtClean="0"/>
              <a:t>‹#›</a:t>
            </a:fld>
            <a:endParaRPr lang="en-GB"/>
          </a:p>
        </p:txBody>
      </p:sp>
    </p:spTree>
    <p:extLst>
      <p:ext uri="{BB962C8B-B14F-4D97-AF65-F5344CB8AC3E}">
        <p14:creationId xmlns:p14="http://schemas.microsoft.com/office/powerpoint/2010/main" val="3602426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86F785-5A46-4F2E-A84D-6EB1855BC8DD}" type="datetimeFigureOut">
              <a:rPr lang="en-GB" smtClean="0"/>
              <a:t>01/09/2020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A401DE-F199-48AC-B10D-E18E4CBA0F8E}" type="slidenum">
              <a:rPr lang="en-GB" smtClean="0"/>
              <a:t>‹#›</a:t>
            </a:fld>
            <a:endParaRPr lang="en-GB"/>
          </a:p>
        </p:txBody>
      </p:sp>
    </p:spTree>
    <p:extLst>
      <p:ext uri="{BB962C8B-B14F-4D97-AF65-F5344CB8AC3E}">
        <p14:creationId xmlns:p14="http://schemas.microsoft.com/office/powerpoint/2010/main" val="3589646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86F785-5A46-4F2E-A84D-6EB1855BC8DD}" type="datetimeFigureOut">
              <a:rPr lang="en-GB" smtClean="0"/>
              <a:t>01/09/2020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A401DE-F199-48AC-B10D-E18E4CBA0F8E}" type="slidenum">
              <a:rPr lang="en-GB" smtClean="0"/>
              <a:t>‹#›</a:t>
            </a:fld>
            <a:endParaRPr lang="en-GB"/>
          </a:p>
        </p:txBody>
      </p:sp>
    </p:spTree>
    <p:extLst>
      <p:ext uri="{BB962C8B-B14F-4D97-AF65-F5344CB8AC3E}">
        <p14:creationId xmlns:p14="http://schemas.microsoft.com/office/powerpoint/2010/main" val="2847347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86F785-5A46-4F2E-A84D-6EB1855BC8DD}" type="datetimeFigureOut">
              <a:rPr lang="en-GB" smtClean="0"/>
              <a:t>01/09/2020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A401DE-F199-48AC-B10D-E18E4CBA0F8E}" type="slidenum">
              <a:rPr lang="en-GB" smtClean="0"/>
              <a:t>‹#›</a:t>
            </a:fld>
            <a:endParaRPr lang="en-GB"/>
          </a:p>
        </p:txBody>
      </p:sp>
    </p:spTree>
    <p:extLst>
      <p:ext uri="{BB962C8B-B14F-4D97-AF65-F5344CB8AC3E}">
        <p14:creationId xmlns:p14="http://schemas.microsoft.com/office/powerpoint/2010/main" val="2789569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86F785-5A46-4F2E-A84D-6EB1855BC8DD}" type="datetimeFigureOut">
              <a:rPr lang="en-GB" smtClean="0"/>
              <a:t>01/09/2020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A401DE-F199-48AC-B10D-E18E4CBA0F8E}" type="slidenum">
              <a:rPr lang="en-GB" smtClean="0"/>
              <a:t>‹#›</a:t>
            </a:fld>
            <a:endParaRPr lang="en-GB"/>
          </a:p>
        </p:txBody>
      </p:sp>
    </p:spTree>
    <p:extLst>
      <p:ext uri="{BB962C8B-B14F-4D97-AF65-F5344CB8AC3E}">
        <p14:creationId xmlns:p14="http://schemas.microsoft.com/office/powerpoint/2010/main" val="1389161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186F785-5A46-4F2E-A84D-6EB1855BC8DD}" type="datetimeFigureOut">
              <a:rPr lang="en-GB" smtClean="0"/>
              <a:t>01/09/2020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A401DE-F199-48AC-B10D-E18E4CBA0F8E}" type="slidenum">
              <a:rPr lang="en-GB" smtClean="0"/>
              <a:t>‹#›</a:t>
            </a:fld>
            <a:endParaRPr lang="en-GB"/>
          </a:p>
        </p:txBody>
      </p:sp>
    </p:spTree>
    <p:extLst>
      <p:ext uri="{BB962C8B-B14F-4D97-AF65-F5344CB8AC3E}">
        <p14:creationId xmlns:p14="http://schemas.microsoft.com/office/powerpoint/2010/main" val="721539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186F785-5A46-4F2E-A84D-6EB1855BC8DD}" type="datetimeFigureOut">
              <a:rPr lang="en-GB" smtClean="0"/>
              <a:t>01/09/2020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DA401DE-F199-48AC-B10D-E18E4CBA0F8E}" type="slidenum">
              <a:rPr lang="en-GB" smtClean="0"/>
              <a:t>‹#›</a:t>
            </a:fld>
            <a:endParaRPr lang="en-GB"/>
          </a:p>
        </p:txBody>
      </p:sp>
    </p:spTree>
    <p:extLst>
      <p:ext uri="{BB962C8B-B14F-4D97-AF65-F5344CB8AC3E}">
        <p14:creationId xmlns:p14="http://schemas.microsoft.com/office/powerpoint/2010/main" val="1194531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186F785-5A46-4F2E-A84D-6EB1855BC8DD}" type="datetimeFigureOut">
              <a:rPr lang="en-GB" smtClean="0"/>
              <a:t>01/09/2020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DA401DE-F199-48AC-B10D-E18E4CBA0F8E}" type="slidenum">
              <a:rPr lang="en-GB" smtClean="0"/>
              <a:t>‹#›</a:t>
            </a:fld>
            <a:endParaRPr lang="en-GB"/>
          </a:p>
        </p:txBody>
      </p:sp>
    </p:spTree>
    <p:extLst>
      <p:ext uri="{BB962C8B-B14F-4D97-AF65-F5344CB8AC3E}">
        <p14:creationId xmlns:p14="http://schemas.microsoft.com/office/powerpoint/2010/main" val="1246076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86F785-5A46-4F2E-A84D-6EB1855BC8DD}" type="datetimeFigureOut">
              <a:rPr lang="en-GB" smtClean="0"/>
              <a:t>01/09/2020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DA401DE-F199-48AC-B10D-E18E4CBA0F8E}" type="slidenum">
              <a:rPr lang="en-GB" smtClean="0"/>
              <a:t>‹#›</a:t>
            </a:fld>
            <a:endParaRPr lang="en-GB"/>
          </a:p>
        </p:txBody>
      </p:sp>
    </p:spTree>
    <p:extLst>
      <p:ext uri="{BB962C8B-B14F-4D97-AF65-F5344CB8AC3E}">
        <p14:creationId xmlns:p14="http://schemas.microsoft.com/office/powerpoint/2010/main" val="3191704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6F785-5A46-4F2E-A84D-6EB1855BC8DD}" type="datetimeFigureOut">
              <a:rPr lang="en-GB" smtClean="0"/>
              <a:t>01/09/2020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A401DE-F199-48AC-B10D-E18E4CBA0F8E}" type="slidenum">
              <a:rPr lang="en-GB" smtClean="0"/>
              <a:t>‹#›</a:t>
            </a:fld>
            <a:endParaRPr lang="en-GB"/>
          </a:p>
        </p:txBody>
      </p:sp>
    </p:spTree>
    <p:extLst>
      <p:ext uri="{BB962C8B-B14F-4D97-AF65-F5344CB8AC3E}">
        <p14:creationId xmlns:p14="http://schemas.microsoft.com/office/powerpoint/2010/main" val="1082773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6F785-5A46-4F2E-A84D-6EB1855BC8DD}" type="datetimeFigureOut">
              <a:rPr lang="en-GB" smtClean="0"/>
              <a:t>01/09/2020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A401DE-F199-48AC-B10D-E18E4CBA0F8E}" type="slidenum">
              <a:rPr lang="en-GB" smtClean="0"/>
              <a:t>‹#›</a:t>
            </a:fld>
            <a:endParaRPr lang="en-GB"/>
          </a:p>
        </p:txBody>
      </p:sp>
    </p:spTree>
    <p:extLst>
      <p:ext uri="{BB962C8B-B14F-4D97-AF65-F5344CB8AC3E}">
        <p14:creationId xmlns:p14="http://schemas.microsoft.com/office/powerpoint/2010/main" val="2706534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6F785-5A46-4F2E-A84D-6EB1855BC8DD}" type="datetimeFigureOut">
              <a:rPr lang="en-GB" smtClean="0"/>
              <a:t>01/09/2020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A401DE-F199-48AC-B10D-E18E4CBA0F8E}" type="slidenum">
              <a:rPr lang="en-GB" smtClean="0"/>
              <a:t>‹#›</a:t>
            </a:fld>
            <a:endParaRPr lang="en-GB"/>
          </a:p>
        </p:txBody>
      </p:sp>
    </p:spTree>
    <p:extLst>
      <p:ext uri="{BB962C8B-B14F-4D97-AF65-F5344CB8AC3E}">
        <p14:creationId xmlns:p14="http://schemas.microsoft.com/office/powerpoint/2010/main" val="2864559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6.xml"/><Relationship Id="rId13" Type="http://schemas.openxmlformats.org/officeDocument/2006/relationships/slide" Target="slide10.xml"/><Relationship Id="rId3" Type="http://schemas.openxmlformats.org/officeDocument/2006/relationships/slide" Target="slide12.xml"/><Relationship Id="rId7" Type="http://schemas.openxmlformats.org/officeDocument/2006/relationships/slide" Target="slide8.xml"/><Relationship Id="rId12" Type="http://schemas.openxmlformats.org/officeDocument/2006/relationships/slide" Target="slide1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9.xml"/><Relationship Id="rId11" Type="http://schemas.openxmlformats.org/officeDocument/2006/relationships/slide" Target="slide5.xml"/><Relationship Id="rId5" Type="http://schemas.openxmlformats.org/officeDocument/2006/relationships/slide" Target="slide3.xml"/><Relationship Id="rId10" Type="http://schemas.openxmlformats.org/officeDocument/2006/relationships/slide" Target="slide7.xml"/><Relationship Id="rId4" Type="http://schemas.openxmlformats.org/officeDocument/2006/relationships/slide" Target="slide2.xml"/><Relationship Id="rId9" Type="http://schemas.openxmlformats.org/officeDocument/2006/relationships/slide" Target="slide4.xml"/><Relationship Id="rId14" Type="http://schemas.openxmlformats.org/officeDocument/2006/relationships/slide" Target="slide13.xml"/></Relationships>
</file>

<file path=ppt/slides/_rels/slide1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j.Comerford@Shenfield.essex.sch.uk" TargetMode="External"/><Relationship Id="rId2" Type="http://schemas.openxmlformats.org/officeDocument/2006/relationships/hyperlink" Target="mailto:a.taylor@Shenfield.essex.sch.uk" TargetMode="External"/><Relationship Id="rId1" Type="http://schemas.openxmlformats.org/officeDocument/2006/relationships/slideLayout" Target="../slideLayouts/slideLayout2.xml"/><Relationship Id="rId4" Type="http://schemas.openxmlformats.org/officeDocument/2006/relationships/slide" Target="slide1.xml"/></Relationships>
</file>

<file path=ppt/slides/_rels/slide1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hyperlink" Target="mailto:a.taylor@Shenfield.essex.sch.u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shenfield.essex.sch.uk/downloads/content/supportingpupilswithmedicalconditions-September%202014.pdf" TargetMode="External"/><Relationship Id="rId2" Type="http://schemas.openxmlformats.org/officeDocument/2006/relationships/hyperlink" Target="http://www.shenfield.essex.sch.uk/downloads/content/SEN%20Policy%20-September%202014.pdf" TargetMode="External"/><Relationship Id="rId1" Type="http://schemas.openxmlformats.org/officeDocument/2006/relationships/slideLayout" Target="../slideLayouts/slideLayout2.xml"/><Relationship Id="rId4" Type="http://schemas.openxmlformats.org/officeDocument/2006/relationships/slide" Target="slide1.xml"/></Relationships>
</file>

<file path=ppt/slides/_rels/slide1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15.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henfield High Scho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0435" y="2434681"/>
            <a:ext cx="3089485" cy="106401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289610" y="3660061"/>
            <a:ext cx="4504765" cy="646331"/>
          </a:xfrm>
          <a:prstGeom prst="rect">
            <a:avLst/>
          </a:prstGeom>
          <a:noFill/>
        </p:spPr>
        <p:txBody>
          <a:bodyPr wrap="square" rtlCol="0">
            <a:spAutoFit/>
          </a:bodyPr>
          <a:lstStyle/>
          <a:p>
            <a:pPr algn="ctr"/>
            <a:r>
              <a:rPr lang="en-GB" dirty="0" smtClean="0"/>
              <a:t>SEN Information Report – Year 2020 / 2021</a:t>
            </a:r>
          </a:p>
          <a:p>
            <a:pPr algn="ctr"/>
            <a:r>
              <a:rPr lang="en-GB" dirty="0" smtClean="0"/>
              <a:t>Please click the boxes for more information.</a:t>
            </a:r>
            <a:endParaRPr lang="en-GB" dirty="0"/>
          </a:p>
        </p:txBody>
      </p:sp>
      <p:sp>
        <p:nvSpPr>
          <p:cNvPr id="6" name="Rounded Rectangle 5">
            <a:hlinkClick r:id="rId3" action="ppaction://hlinksldjump"/>
          </p:cNvPr>
          <p:cNvSpPr/>
          <p:nvPr/>
        </p:nvSpPr>
        <p:spPr>
          <a:xfrm>
            <a:off x="3459645" y="5197620"/>
            <a:ext cx="2119086" cy="12772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Contact the </a:t>
            </a:r>
            <a:r>
              <a:rPr lang="en-GB" dirty="0" err="1" smtClean="0"/>
              <a:t>SENCo</a:t>
            </a:r>
            <a:endParaRPr lang="en-GB" dirty="0"/>
          </a:p>
        </p:txBody>
      </p:sp>
      <p:sp>
        <p:nvSpPr>
          <p:cNvPr id="8" name="Rounded Rectangle 7">
            <a:hlinkClick r:id="rId4" action="ppaction://hlinksldjump"/>
          </p:cNvPr>
          <p:cNvSpPr/>
          <p:nvPr/>
        </p:nvSpPr>
        <p:spPr>
          <a:xfrm>
            <a:off x="624113" y="511144"/>
            <a:ext cx="2119086" cy="12772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Kinds of SEN Provided For</a:t>
            </a:r>
            <a:endParaRPr lang="en-GB" dirty="0"/>
          </a:p>
        </p:txBody>
      </p:sp>
      <p:sp>
        <p:nvSpPr>
          <p:cNvPr id="10" name="Rounded Rectangle 9">
            <a:hlinkClick r:id="rId5" action="ppaction://hlinksldjump"/>
          </p:cNvPr>
          <p:cNvSpPr/>
          <p:nvPr/>
        </p:nvSpPr>
        <p:spPr>
          <a:xfrm>
            <a:off x="624113" y="2081361"/>
            <a:ext cx="2119086" cy="12772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Identifying Children and Young People with SEN and Assessing Need</a:t>
            </a:r>
            <a:endParaRPr lang="en-GB" dirty="0"/>
          </a:p>
        </p:txBody>
      </p:sp>
      <p:sp>
        <p:nvSpPr>
          <p:cNvPr id="11" name="Rounded Rectangle 10">
            <a:hlinkClick r:id="rId6" action="ppaction://hlinksldjump"/>
          </p:cNvPr>
          <p:cNvSpPr/>
          <p:nvPr/>
        </p:nvSpPr>
        <p:spPr>
          <a:xfrm>
            <a:off x="9130708" y="2081361"/>
            <a:ext cx="2119086" cy="12772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One Planning</a:t>
            </a:r>
            <a:endParaRPr lang="en-GB" dirty="0"/>
          </a:p>
        </p:txBody>
      </p:sp>
      <p:sp>
        <p:nvSpPr>
          <p:cNvPr id="12" name="Rounded Rectangle 11">
            <a:hlinkClick r:id="rId7" action="ppaction://hlinksldjump"/>
          </p:cNvPr>
          <p:cNvSpPr/>
          <p:nvPr/>
        </p:nvSpPr>
        <p:spPr>
          <a:xfrm>
            <a:off x="9130708" y="493967"/>
            <a:ext cx="2119086" cy="12772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Working With Other Professionals</a:t>
            </a:r>
            <a:endParaRPr lang="en-GB" dirty="0"/>
          </a:p>
        </p:txBody>
      </p:sp>
      <p:sp>
        <p:nvSpPr>
          <p:cNvPr id="13" name="Rounded Rectangle 12">
            <a:hlinkClick r:id="rId8" action="ppaction://hlinksldjump"/>
          </p:cNvPr>
          <p:cNvSpPr/>
          <p:nvPr/>
        </p:nvSpPr>
        <p:spPr>
          <a:xfrm>
            <a:off x="3459645" y="511145"/>
            <a:ext cx="2119086" cy="12772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Staff</a:t>
            </a:r>
            <a:endParaRPr lang="en-GB" dirty="0"/>
          </a:p>
        </p:txBody>
      </p:sp>
      <p:sp>
        <p:nvSpPr>
          <p:cNvPr id="14" name="Rounded Rectangle 13">
            <a:hlinkClick r:id="rId9" action="ppaction://hlinksldjump"/>
          </p:cNvPr>
          <p:cNvSpPr/>
          <p:nvPr/>
        </p:nvSpPr>
        <p:spPr>
          <a:xfrm>
            <a:off x="624114" y="5197622"/>
            <a:ext cx="2119086" cy="12772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Transition</a:t>
            </a:r>
            <a:endParaRPr lang="en-GB" dirty="0"/>
          </a:p>
        </p:txBody>
      </p:sp>
      <p:sp>
        <p:nvSpPr>
          <p:cNvPr id="15" name="Rounded Rectangle 14">
            <a:hlinkClick r:id="rId10" action="ppaction://hlinksldjump"/>
          </p:cNvPr>
          <p:cNvSpPr/>
          <p:nvPr/>
        </p:nvSpPr>
        <p:spPr>
          <a:xfrm>
            <a:off x="6295177" y="511144"/>
            <a:ext cx="2119086" cy="12772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Teaching and Learning</a:t>
            </a:r>
            <a:endParaRPr lang="en-GB" dirty="0"/>
          </a:p>
        </p:txBody>
      </p:sp>
      <p:sp>
        <p:nvSpPr>
          <p:cNvPr id="16" name="Rounded Rectangle 15">
            <a:hlinkClick r:id="rId11" action="ppaction://hlinksldjump"/>
          </p:cNvPr>
          <p:cNvSpPr/>
          <p:nvPr/>
        </p:nvSpPr>
        <p:spPr>
          <a:xfrm>
            <a:off x="624113" y="3651576"/>
            <a:ext cx="2119086" cy="12772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Working with Parents / Carers and Young People</a:t>
            </a:r>
            <a:endParaRPr lang="en-GB" dirty="0"/>
          </a:p>
        </p:txBody>
      </p:sp>
      <p:sp>
        <p:nvSpPr>
          <p:cNvPr id="17" name="Rounded Rectangle 16">
            <a:hlinkClick r:id="rId12" action="ppaction://hlinksldjump"/>
          </p:cNvPr>
          <p:cNvSpPr/>
          <p:nvPr/>
        </p:nvSpPr>
        <p:spPr>
          <a:xfrm>
            <a:off x="9167723" y="5197621"/>
            <a:ext cx="2119086" cy="12772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Raising Concerns</a:t>
            </a:r>
            <a:endParaRPr lang="en-GB" dirty="0"/>
          </a:p>
        </p:txBody>
      </p:sp>
      <p:sp>
        <p:nvSpPr>
          <p:cNvPr id="18" name="Rounded Rectangle 17">
            <a:hlinkClick r:id="rId13" action="ppaction://hlinksldjump"/>
          </p:cNvPr>
          <p:cNvSpPr/>
          <p:nvPr/>
        </p:nvSpPr>
        <p:spPr>
          <a:xfrm>
            <a:off x="9167723" y="3651577"/>
            <a:ext cx="2119086" cy="12772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Extra-Curricular Activities </a:t>
            </a:r>
            <a:endParaRPr lang="en-GB" dirty="0"/>
          </a:p>
        </p:txBody>
      </p:sp>
      <p:sp>
        <p:nvSpPr>
          <p:cNvPr id="19" name="Rounded Rectangle 18">
            <a:hlinkClick r:id="rId14" action="ppaction://hlinksldjump"/>
          </p:cNvPr>
          <p:cNvSpPr/>
          <p:nvPr/>
        </p:nvSpPr>
        <p:spPr>
          <a:xfrm>
            <a:off x="6295176" y="5197619"/>
            <a:ext cx="2119086" cy="12772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Link to the SEN Policy</a:t>
            </a:r>
            <a:endParaRPr lang="en-GB" dirty="0"/>
          </a:p>
        </p:txBody>
      </p:sp>
    </p:spTree>
    <p:extLst>
      <p:ext uri="{BB962C8B-B14F-4D97-AF65-F5344CB8AC3E}">
        <p14:creationId xmlns:p14="http://schemas.microsoft.com/office/powerpoint/2010/main" val="2448297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Extra-Curricular Activities</a:t>
            </a:r>
            <a:endParaRPr lang="en-GB" dirty="0"/>
          </a:p>
        </p:txBody>
      </p:sp>
      <p:sp>
        <p:nvSpPr>
          <p:cNvPr id="3" name="Content Placeholder 2"/>
          <p:cNvSpPr>
            <a:spLocks noGrp="1"/>
          </p:cNvSpPr>
          <p:nvPr>
            <p:ph idx="1"/>
          </p:nvPr>
        </p:nvSpPr>
        <p:spPr/>
        <p:txBody>
          <a:bodyPr/>
          <a:lstStyle/>
          <a:p>
            <a:pPr marL="0" indent="0">
              <a:buNone/>
            </a:pPr>
            <a:r>
              <a:rPr lang="en-GB" dirty="0" smtClean="0"/>
              <a:t>All students are encouraged to take part in all extra-curricular activities offered by the school.  These include in areas such as PE, Expressive Arts, School Trips and academic clubs.</a:t>
            </a:r>
          </a:p>
          <a:p>
            <a:pPr marL="0" indent="0">
              <a:buNone/>
            </a:pPr>
            <a:endParaRPr lang="en-GB" dirty="0"/>
          </a:p>
          <a:p>
            <a:pPr marL="0" indent="0">
              <a:buNone/>
            </a:pPr>
            <a:r>
              <a:rPr lang="en-GB" dirty="0" smtClean="0"/>
              <a:t>The school will work with your child, parents or carers, specialists and others to maximise participation and allow access wherever possible.</a:t>
            </a:r>
            <a:endParaRPr lang="en-GB" dirty="0"/>
          </a:p>
        </p:txBody>
      </p:sp>
      <p:sp>
        <p:nvSpPr>
          <p:cNvPr id="4" name="Rounded Rectangle 3"/>
          <p:cNvSpPr/>
          <p:nvPr/>
        </p:nvSpPr>
        <p:spPr>
          <a:xfrm>
            <a:off x="9791413" y="365125"/>
            <a:ext cx="2075543" cy="9992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Click here to go back to the </a:t>
            </a:r>
            <a:r>
              <a:rPr lang="en-GB" dirty="0" smtClean="0">
                <a:hlinkClick r:id="rId2" action="ppaction://hlinksldjump"/>
              </a:rPr>
              <a:t>Contents Page</a:t>
            </a:r>
            <a:endParaRPr lang="en-GB" dirty="0"/>
          </a:p>
        </p:txBody>
      </p:sp>
    </p:spTree>
    <p:extLst>
      <p:ext uri="{BB962C8B-B14F-4D97-AF65-F5344CB8AC3E}">
        <p14:creationId xmlns:p14="http://schemas.microsoft.com/office/powerpoint/2010/main" val="501168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Raising Concerns</a:t>
            </a:r>
            <a:endParaRPr lang="en-GB" dirty="0"/>
          </a:p>
        </p:txBody>
      </p:sp>
      <p:sp>
        <p:nvSpPr>
          <p:cNvPr id="3" name="Content Placeholder 2"/>
          <p:cNvSpPr>
            <a:spLocks noGrp="1"/>
          </p:cNvSpPr>
          <p:nvPr>
            <p:ph idx="1"/>
          </p:nvPr>
        </p:nvSpPr>
        <p:spPr>
          <a:xfrm>
            <a:off x="838200" y="1364342"/>
            <a:ext cx="10515600" cy="5036457"/>
          </a:xfrm>
        </p:spPr>
        <p:txBody>
          <a:bodyPr>
            <a:normAutofit lnSpcReduction="10000"/>
          </a:bodyPr>
          <a:lstStyle/>
          <a:p>
            <a:pPr marL="0" indent="0">
              <a:buNone/>
            </a:pPr>
            <a:r>
              <a:rPr lang="en-GB" dirty="0" smtClean="0"/>
              <a:t>If you are concerned about any aspect of your child’s support, you should contact:</a:t>
            </a:r>
          </a:p>
          <a:p>
            <a:pPr marL="0" indent="0">
              <a:buNone/>
            </a:pPr>
            <a:endParaRPr lang="en-GB" dirty="0"/>
          </a:p>
          <a:p>
            <a:pPr marL="0" indent="0">
              <a:buNone/>
            </a:pPr>
            <a:r>
              <a:rPr lang="en-GB" dirty="0" smtClean="0"/>
              <a:t>Mr Taylor – Team Leader: Learning Support.</a:t>
            </a:r>
          </a:p>
          <a:p>
            <a:pPr marL="0" indent="0">
              <a:buNone/>
            </a:pPr>
            <a:r>
              <a:rPr lang="en-GB" dirty="0" smtClean="0"/>
              <a:t>Tel: 01277 249205 or Email: </a:t>
            </a:r>
            <a:r>
              <a:rPr lang="en-GB" dirty="0" smtClean="0">
                <a:hlinkClick r:id="rId2"/>
              </a:rPr>
              <a:t>a.taylor@Shenfield.essex.sch.uk</a:t>
            </a:r>
            <a:endParaRPr lang="en-GB" dirty="0" smtClean="0"/>
          </a:p>
          <a:p>
            <a:pPr marL="0" indent="0">
              <a:buNone/>
            </a:pPr>
            <a:endParaRPr lang="en-GB" dirty="0" smtClean="0"/>
          </a:p>
          <a:p>
            <a:pPr marL="0" indent="0">
              <a:buNone/>
            </a:pPr>
            <a:r>
              <a:rPr lang="en-GB" dirty="0" smtClean="0"/>
              <a:t>If you feel that your concern has not been resolved at this point, you should contact:</a:t>
            </a:r>
          </a:p>
          <a:p>
            <a:pPr marL="0" indent="0">
              <a:buNone/>
            </a:pPr>
            <a:endParaRPr lang="en-GB" dirty="0" smtClean="0"/>
          </a:p>
          <a:p>
            <a:pPr marL="0" indent="0">
              <a:buNone/>
            </a:pPr>
            <a:r>
              <a:rPr lang="en-GB" dirty="0" smtClean="0"/>
              <a:t>Mrs Jenny Comerford – Deputy Headteacher: Student Welfare.</a:t>
            </a:r>
          </a:p>
          <a:p>
            <a:pPr marL="0" indent="0">
              <a:buNone/>
            </a:pPr>
            <a:r>
              <a:rPr lang="en-GB" dirty="0" smtClean="0"/>
              <a:t>Tel: 01277 219131 or Email</a:t>
            </a:r>
            <a:r>
              <a:rPr lang="en-GB" smtClean="0"/>
              <a:t>: </a:t>
            </a:r>
            <a:r>
              <a:rPr lang="en-GB" smtClean="0">
                <a:hlinkClick r:id="rId3"/>
              </a:rPr>
              <a:t>j.Comerford@Shenfield.essex.sch.uk</a:t>
            </a:r>
            <a:r>
              <a:rPr lang="en-GB" smtClean="0"/>
              <a:t> </a:t>
            </a:r>
            <a:endParaRPr lang="en-GB" dirty="0"/>
          </a:p>
        </p:txBody>
      </p:sp>
      <p:sp>
        <p:nvSpPr>
          <p:cNvPr id="4" name="Rounded Rectangle 3"/>
          <p:cNvSpPr/>
          <p:nvPr/>
        </p:nvSpPr>
        <p:spPr>
          <a:xfrm>
            <a:off x="9791413" y="365125"/>
            <a:ext cx="2075543" cy="9992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Click here to go back to the </a:t>
            </a:r>
            <a:r>
              <a:rPr lang="en-GB" dirty="0" smtClean="0">
                <a:hlinkClick r:id="rId4" action="ppaction://hlinksldjump"/>
              </a:rPr>
              <a:t>Contents Page</a:t>
            </a:r>
            <a:endParaRPr lang="en-GB" dirty="0"/>
          </a:p>
        </p:txBody>
      </p:sp>
    </p:spTree>
    <p:extLst>
      <p:ext uri="{BB962C8B-B14F-4D97-AF65-F5344CB8AC3E}">
        <p14:creationId xmlns:p14="http://schemas.microsoft.com/office/powerpoint/2010/main" val="13281175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Contact The </a:t>
            </a:r>
            <a:r>
              <a:rPr lang="en-GB" dirty="0" err="1" smtClean="0"/>
              <a:t>SENCo</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Mr Anthony Taylor</a:t>
            </a:r>
          </a:p>
          <a:p>
            <a:pPr marL="457200" lvl="1" indent="0">
              <a:buNone/>
            </a:pPr>
            <a:r>
              <a:rPr lang="en-GB" dirty="0" smtClean="0"/>
              <a:t>Assistant Headteacher: Inclusion</a:t>
            </a:r>
          </a:p>
          <a:p>
            <a:pPr marL="457200" lvl="1" indent="0">
              <a:buNone/>
            </a:pPr>
            <a:endParaRPr lang="en-GB" dirty="0" smtClean="0"/>
          </a:p>
          <a:p>
            <a:pPr marL="457200" lvl="1" indent="0">
              <a:buNone/>
            </a:pPr>
            <a:endParaRPr lang="en-GB" dirty="0"/>
          </a:p>
          <a:p>
            <a:pPr marL="0" lvl="1" indent="0">
              <a:buNone/>
            </a:pPr>
            <a:r>
              <a:rPr lang="en-GB" sz="2800" dirty="0" smtClean="0"/>
              <a:t>Tel: 01277 219131</a:t>
            </a:r>
          </a:p>
          <a:p>
            <a:pPr marL="0" lvl="1" indent="0">
              <a:buNone/>
            </a:pPr>
            <a:endParaRPr lang="en-GB" sz="2800" dirty="0" smtClean="0"/>
          </a:p>
          <a:p>
            <a:pPr marL="0" lvl="1" indent="0">
              <a:buNone/>
            </a:pPr>
            <a:r>
              <a:rPr lang="en-GB" sz="2800" dirty="0" smtClean="0"/>
              <a:t>Email: </a:t>
            </a:r>
            <a:r>
              <a:rPr lang="en-GB" sz="2800" dirty="0" smtClean="0">
                <a:hlinkClick r:id="rId2"/>
              </a:rPr>
              <a:t>a.taylor@Shenfield.essex.sch.uk</a:t>
            </a:r>
            <a:endParaRPr lang="en-GB" sz="2800" dirty="0"/>
          </a:p>
          <a:p>
            <a:pPr marL="0" lvl="1" indent="0">
              <a:buNone/>
            </a:pPr>
            <a:endParaRPr lang="en-GB" sz="2800" dirty="0" smtClean="0"/>
          </a:p>
          <a:p>
            <a:pPr marL="0" lvl="1" indent="0">
              <a:buNone/>
            </a:pPr>
            <a:r>
              <a:rPr lang="en-GB" sz="2800" dirty="0" smtClean="0"/>
              <a:t>Mr Taylor holds Qualified Teacher Status, a Masters Degree in Education, PAPAA and The National SEN Award.</a:t>
            </a:r>
          </a:p>
        </p:txBody>
      </p:sp>
      <p:sp>
        <p:nvSpPr>
          <p:cNvPr id="4" name="Rounded Rectangle 3"/>
          <p:cNvSpPr/>
          <p:nvPr/>
        </p:nvSpPr>
        <p:spPr>
          <a:xfrm>
            <a:off x="9622971" y="365125"/>
            <a:ext cx="2075543" cy="9992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Click here to go back to the </a:t>
            </a:r>
            <a:r>
              <a:rPr lang="en-GB" dirty="0" smtClean="0">
                <a:hlinkClick r:id="rId3" action="ppaction://hlinksldjump"/>
              </a:rPr>
              <a:t>Contents Page</a:t>
            </a:r>
            <a:endParaRPr lang="en-GB" dirty="0"/>
          </a:p>
        </p:txBody>
      </p:sp>
    </p:spTree>
    <p:extLst>
      <p:ext uri="{BB962C8B-B14F-4D97-AF65-F5344CB8AC3E}">
        <p14:creationId xmlns:p14="http://schemas.microsoft.com/office/powerpoint/2010/main" val="29293434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Link to the SEN Policy</a:t>
            </a:r>
            <a:endParaRPr lang="en-GB" dirty="0"/>
          </a:p>
        </p:txBody>
      </p:sp>
      <p:sp>
        <p:nvSpPr>
          <p:cNvPr id="3" name="Content Placeholder 2"/>
          <p:cNvSpPr>
            <a:spLocks noGrp="1"/>
          </p:cNvSpPr>
          <p:nvPr>
            <p:ph idx="1"/>
          </p:nvPr>
        </p:nvSpPr>
        <p:spPr/>
        <p:txBody>
          <a:bodyPr/>
          <a:lstStyle/>
          <a:p>
            <a:pPr marL="0" indent="0">
              <a:buNone/>
            </a:pPr>
            <a:r>
              <a:rPr lang="en-GB" dirty="0" smtClean="0"/>
              <a:t>The School’s SEN Policy can be found here:</a:t>
            </a:r>
          </a:p>
          <a:p>
            <a:pPr marL="0" indent="0">
              <a:buNone/>
            </a:pPr>
            <a:r>
              <a:rPr lang="en-GB" dirty="0" smtClean="0">
                <a:hlinkClick r:id="rId2"/>
              </a:rPr>
              <a:t>http://www.shenfield.essex.sch.uk/downloads/content/SEN%20Policy%20-September%202014.pdf</a:t>
            </a:r>
            <a:endParaRPr lang="en-GB" dirty="0"/>
          </a:p>
          <a:p>
            <a:pPr marL="0" indent="0">
              <a:buNone/>
            </a:pPr>
            <a:endParaRPr lang="en-GB" dirty="0" smtClean="0"/>
          </a:p>
          <a:p>
            <a:pPr marL="0" indent="0">
              <a:buNone/>
            </a:pPr>
            <a:r>
              <a:rPr lang="en-GB" dirty="0" smtClean="0"/>
              <a:t>The School’s Policy on Supporting Students with Medical Conditions can be found here:</a:t>
            </a:r>
          </a:p>
          <a:p>
            <a:pPr marL="0" indent="0">
              <a:buNone/>
            </a:pPr>
            <a:r>
              <a:rPr lang="en-GB" dirty="0" smtClean="0">
                <a:hlinkClick r:id="rId3"/>
              </a:rPr>
              <a:t>http://www.shenfield.essex.sch.uk/downloads/content/supportingpupilswithmedicalconditions-September%202014.pdf</a:t>
            </a:r>
            <a:endParaRPr lang="en-GB" dirty="0" smtClean="0"/>
          </a:p>
          <a:p>
            <a:pPr marL="0" indent="0">
              <a:buNone/>
            </a:pPr>
            <a:endParaRPr lang="en-GB" dirty="0"/>
          </a:p>
        </p:txBody>
      </p:sp>
      <p:sp>
        <p:nvSpPr>
          <p:cNvPr id="4" name="Rounded Rectangle 3"/>
          <p:cNvSpPr/>
          <p:nvPr/>
        </p:nvSpPr>
        <p:spPr>
          <a:xfrm>
            <a:off x="9622971" y="365125"/>
            <a:ext cx="2075543" cy="9992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Click here to go back to the </a:t>
            </a:r>
            <a:r>
              <a:rPr lang="en-GB" dirty="0" smtClean="0">
                <a:hlinkClick r:id="rId4" action="ppaction://hlinksldjump"/>
              </a:rPr>
              <a:t>Contents Page</a:t>
            </a:r>
            <a:endParaRPr lang="en-GB" dirty="0"/>
          </a:p>
        </p:txBody>
      </p:sp>
    </p:spTree>
    <p:extLst>
      <p:ext uri="{BB962C8B-B14F-4D97-AF65-F5344CB8AC3E}">
        <p14:creationId xmlns:p14="http://schemas.microsoft.com/office/powerpoint/2010/main" val="40582591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Parent Cafe</a:t>
            </a:r>
            <a:endParaRPr lang="en-GB" dirty="0"/>
          </a:p>
        </p:txBody>
      </p:sp>
      <p:sp>
        <p:nvSpPr>
          <p:cNvPr id="3" name="Content Placeholder 2"/>
          <p:cNvSpPr>
            <a:spLocks noGrp="1"/>
          </p:cNvSpPr>
          <p:nvPr>
            <p:ph idx="1"/>
          </p:nvPr>
        </p:nvSpPr>
        <p:spPr/>
        <p:txBody>
          <a:bodyPr/>
          <a:lstStyle/>
          <a:p>
            <a:pPr marL="0" indent="0">
              <a:buNone/>
            </a:pPr>
            <a:r>
              <a:rPr lang="en-GB" dirty="0" smtClean="0"/>
              <a:t>The Parent Café is a forum of parents or carers who meet once per half term.  Anyone is welcome for a cup of tea, a piece of cake and a chat about support, the school and to give feedback on school SEN practices.  </a:t>
            </a:r>
          </a:p>
          <a:p>
            <a:pPr marL="0" indent="0">
              <a:buNone/>
            </a:pPr>
            <a:endParaRPr lang="en-GB" dirty="0"/>
          </a:p>
          <a:p>
            <a:pPr marL="0" indent="0">
              <a:buNone/>
            </a:pPr>
            <a:r>
              <a:rPr lang="en-GB" dirty="0" smtClean="0"/>
              <a:t>More information can be found from Mr Taylor.</a:t>
            </a:r>
            <a:endParaRPr lang="en-GB" dirty="0"/>
          </a:p>
        </p:txBody>
      </p:sp>
      <p:sp>
        <p:nvSpPr>
          <p:cNvPr id="4" name="Rounded Rectangle 3"/>
          <p:cNvSpPr/>
          <p:nvPr/>
        </p:nvSpPr>
        <p:spPr>
          <a:xfrm>
            <a:off x="9622971" y="365125"/>
            <a:ext cx="2075543" cy="9992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Click here to go back to the </a:t>
            </a:r>
            <a:r>
              <a:rPr lang="en-GB" dirty="0" smtClean="0">
                <a:hlinkClick r:id="rId2" action="ppaction://hlinksldjump"/>
              </a:rPr>
              <a:t>Contents Page</a:t>
            </a:r>
            <a:endParaRPr lang="en-GB" dirty="0"/>
          </a:p>
        </p:txBody>
      </p:sp>
    </p:spTree>
    <p:extLst>
      <p:ext uri="{BB962C8B-B14F-4D97-AF65-F5344CB8AC3E}">
        <p14:creationId xmlns:p14="http://schemas.microsoft.com/office/powerpoint/2010/main" val="41903748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Transition and Preparing for Adulthood</a:t>
            </a:r>
            <a:endParaRPr lang="en-GB" dirty="0"/>
          </a:p>
        </p:txBody>
      </p:sp>
      <p:sp>
        <p:nvSpPr>
          <p:cNvPr id="3" name="Content Placeholder 2"/>
          <p:cNvSpPr>
            <a:spLocks noGrp="1"/>
          </p:cNvSpPr>
          <p:nvPr>
            <p:ph idx="1"/>
          </p:nvPr>
        </p:nvSpPr>
        <p:spPr/>
        <p:txBody>
          <a:bodyPr/>
          <a:lstStyle/>
          <a:p>
            <a:pPr marL="0" indent="0">
              <a:buNone/>
            </a:pPr>
            <a:r>
              <a:rPr lang="en-GB" dirty="0" smtClean="0"/>
              <a:t>Transitioning rom school to adulthood is a key area in the development of your child.</a:t>
            </a:r>
          </a:p>
          <a:p>
            <a:pPr marL="0" indent="0">
              <a:buNone/>
            </a:pPr>
            <a:endParaRPr lang="en-GB" dirty="0"/>
          </a:p>
          <a:p>
            <a:pPr marL="0" indent="0">
              <a:buNone/>
            </a:pPr>
            <a:r>
              <a:rPr lang="en-GB" dirty="0" smtClean="0"/>
              <a:t>When your child is at a transition point (Year 9, Year 11, Year 12, Year 13) the One Plan Meeting will be based around your child’s ambitions for the future and the steps that need to be taken.  This includes looking at what the next educational steps will be, looking at carers guidance and support and discussing the support that will be needed in the next placement.</a:t>
            </a:r>
            <a:endParaRPr lang="en-GB" dirty="0"/>
          </a:p>
        </p:txBody>
      </p:sp>
      <p:sp>
        <p:nvSpPr>
          <p:cNvPr id="4" name="Rounded Rectangle 3"/>
          <p:cNvSpPr/>
          <p:nvPr/>
        </p:nvSpPr>
        <p:spPr>
          <a:xfrm>
            <a:off x="9893904" y="365125"/>
            <a:ext cx="2075543" cy="9992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Click here to go back to the </a:t>
            </a:r>
            <a:r>
              <a:rPr lang="en-GB" dirty="0" smtClean="0">
                <a:hlinkClick r:id="rId2" action="ppaction://hlinksldjump"/>
              </a:rPr>
              <a:t>Contents Page</a:t>
            </a:r>
            <a:endParaRPr lang="en-GB" dirty="0"/>
          </a:p>
        </p:txBody>
      </p:sp>
    </p:spTree>
    <p:extLst>
      <p:ext uri="{BB962C8B-B14F-4D97-AF65-F5344CB8AC3E}">
        <p14:creationId xmlns:p14="http://schemas.microsoft.com/office/powerpoint/2010/main" val="12199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Kinds of SEN That Are Provided For</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63566258"/>
              </p:ext>
            </p:extLst>
          </p:nvPr>
        </p:nvGraphicFramePr>
        <p:xfrm>
          <a:off x="838200" y="1825625"/>
          <a:ext cx="10515600" cy="374904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pPr algn="ctr"/>
                      <a:r>
                        <a:rPr lang="en-GB" dirty="0" smtClean="0"/>
                        <a:t>Communication and Interaction</a:t>
                      </a:r>
                      <a:endParaRPr lang="en-GB" dirty="0"/>
                    </a:p>
                  </a:txBody>
                  <a:tcPr marL="91439" marR="91439"/>
                </a:tc>
                <a:tc>
                  <a:txBody>
                    <a:bodyPr/>
                    <a:lstStyle/>
                    <a:p>
                      <a:pPr algn="ctr"/>
                      <a:r>
                        <a:rPr lang="en-GB" dirty="0" smtClean="0"/>
                        <a:t>Cognition and Learning</a:t>
                      </a:r>
                      <a:endParaRPr lang="en-GB" dirty="0"/>
                    </a:p>
                  </a:txBody>
                  <a:tcPr marL="91439" marR="91439"/>
                </a:tc>
                <a:tc>
                  <a:txBody>
                    <a:bodyPr/>
                    <a:lstStyle/>
                    <a:p>
                      <a:pPr algn="ctr"/>
                      <a:r>
                        <a:rPr lang="en-GB" dirty="0" smtClean="0"/>
                        <a:t>Social,</a:t>
                      </a:r>
                      <a:r>
                        <a:rPr lang="en-GB" baseline="0" dirty="0" smtClean="0"/>
                        <a:t> Emotional and Mental Health </a:t>
                      </a:r>
                      <a:endParaRPr lang="en-GB" dirty="0"/>
                    </a:p>
                  </a:txBody>
                  <a:tcPr marL="91439" marR="91439"/>
                </a:tc>
                <a:tc>
                  <a:txBody>
                    <a:bodyPr/>
                    <a:lstStyle/>
                    <a:p>
                      <a:pPr algn="ctr"/>
                      <a:r>
                        <a:rPr lang="en-GB" dirty="0" smtClean="0"/>
                        <a:t>Sensory and/or</a:t>
                      </a:r>
                      <a:r>
                        <a:rPr lang="en-GB" baseline="0" dirty="0" smtClean="0"/>
                        <a:t> Physical Needs </a:t>
                      </a:r>
                      <a:endParaRPr lang="en-GB" dirty="0"/>
                    </a:p>
                  </a:txBody>
                  <a:tcPr marL="91439" marR="91439"/>
                </a:tc>
              </a:tr>
              <a:tr h="370840">
                <a:tc>
                  <a:txBody>
                    <a:bodyPr/>
                    <a:lstStyle/>
                    <a:p>
                      <a:r>
                        <a:rPr lang="en-GB" dirty="0" smtClean="0"/>
                        <a:t>Autistic</a:t>
                      </a:r>
                      <a:r>
                        <a:rPr lang="en-GB" baseline="0" dirty="0" smtClean="0"/>
                        <a:t> Spectrum Condition </a:t>
                      </a:r>
                    </a:p>
                    <a:p>
                      <a:endParaRPr lang="en-GB" baseline="0" dirty="0" smtClean="0"/>
                    </a:p>
                    <a:p>
                      <a:r>
                        <a:rPr lang="en-GB" baseline="0" dirty="0" smtClean="0"/>
                        <a:t>Speech and Language Difficulties.</a:t>
                      </a:r>
                      <a:endParaRPr lang="en-GB" dirty="0" smtClean="0"/>
                    </a:p>
                  </a:txBody>
                  <a:tcPr marL="91439" marR="91439"/>
                </a:tc>
                <a:tc>
                  <a:txBody>
                    <a:bodyPr/>
                    <a:lstStyle/>
                    <a:p>
                      <a:r>
                        <a:rPr lang="en-GB" dirty="0" smtClean="0"/>
                        <a:t>Learning</a:t>
                      </a:r>
                      <a:r>
                        <a:rPr lang="en-GB" baseline="0" dirty="0" smtClean="0"/>
                        <a:t> Difficulties which mean that children or young people are below their peers in their ability to learn.</a:t>
                      </a:r>
                    </a:p>
                    <a:p>
                      <a:endParaRPr lang="en-GB" baseline="0" dirty="0" smtClean="0"/>
                    </a:p>
                    <a:p>
                      <a:r>
                        <a:rPr lang="en-GB" baseline="0" dirty="0" smtClean="0"/>
                        <a:t>Dyslexia.</a:t>
                      </a:r>
                    </a:p>
                    <a:p>
                      <a:endParaRPr lang="en-GB" baseline="0" dirty="0" smtClean="0"/>
                    </a:p>
                    <a:p>
                      <a:r>
                        <a:rPr lang="en-GB" baseline="0" dirty="0" smtClean="0"/>
                        <a:t>Dyspraxia.</a:t>
                      </a:r>
                    </a:p>
                    <a:p>
                      <a:endParaRPr lang="en-GB" baseline="0" dirty="0" smtClean="0"/>
                    </a:p>
                    <a:p>
                      <a:r>
                        <a:rPr lang="en-GB" baseline="0" dirty="0" smtClean="0"/>
                        <a:t>Dyscalculia.</a:t>
                      </a:r>
                      <a:endParaRPr lang="en-GB" dirty="0"/>
                    </a:p>
                  </a:txBody>
                  <a:tcPr marL="91439" marR="91439"/>
                </a:tc>
                <a:tc>
                  <a:txBody>
                    <a:bodyPr/>
                    <a:lstStyle/>
                    <a:p>
                      <a:r>
                        <a:rPr lang="en-GB" dirty="0" smtClean="0"/>
                        <a:t>Conditions</a:t>
                      </a:r>
                      <a:r>
                        <a:rPr lang="en-GB" baseline="0" dirty="0" smtClean="0"/>
                        <a:t> such as:</a:t>
                      </a:r>
                    </a:p>
                    <a:p>
                      <a:endParaRPr lang="en-GB" baseline="0" dirty="0" smtClean="0"/>
                    </a:p>
                    <a:p>
                      <a:r>
                        <a:rPr lang="en-GB" baseline="0" dirty="0" smtClean="0"/>
                        <a:t>Anxiety;</a:t>
                      </a:r>
                    </a:p>
                    <a:p>
                      <a:r>
                        <a:rPr lang="en-GB" baseline="0" dirty="0" smtClean="0"/>
                        <a:t>Depression;</a:t>
                      </a:r>
                    </a:p>
                    <a:p>
                      <a:r>
                        <a:rPr lang="en-GB" baseline="0" dirty="0" smtClean="0"/>
                        <a:t>Self-harming;</a:t>
                      </a:r>
                    </a:p>
                    <a:p>
                      <a:r>
                        <a:rPr lang="en-GB" baseline="0" dirty="0" smtClean="0"/>
                        <a:t>Eating Disorders;</a:t>
                      </a:r>
                    </a:p>
                    <a:p>
                      <a:r>
                        <a:rPr lang="en-GB" baseline="0" dirty="0" smtClean="0"/>
                        <a:t>Substance Abuse;</a:t>
                      </a:r>
                    </a:p>
                    <a:p>
                      <a:r>
                        <a:rPr lang="en-GB" baseline="0" dirty="0" smtClean="0"/>
                        <a:t>ADD</a:t>
                      </a:r>
                    </a:p>
                    <a:p>
                      <a:r>
                        <a:rPr lang="en-GB" baseline="0" dirty="0" smtClean="0"/>
                        <a:t>ADHD</a:t>
                      </a:r>
                      <a:br>
                        <a:rPr lang="en-GB" baseline="0" dirty="0" smtClean="0"/>
                      </a:br>
                      <a:r>
                        <a:rPr lang="en-GB" baseline="0" dirty="0" smtClean="0"/>
                        <a:t>Attachment Disorder </a:t>
                      </a:r>
                      <a:endParaRPr lang="en-GB" dirty="0"/>
                    </a:p>
                  </a:txBody>
                  <a:tcPr marL="91439" marR="91439"/>
                </a:tc>
                <a:tc>
                  <a:txBody>
                    <a:bodyPr/>
                    <a:lstStyle/>
                    <a:p>
                      <a:r>
                        <a:rPr lang="en-GB" dirty="0" smtClean="0"/>
                        <a:t>A child has difficulties in the area of:</a:t>
                      </a:r>
                    </a:p>
                    <a:p>
                      <a:endParaRPr lang="en-GB" dirty="0" smtClean="0"/>
                    </a:p>
                    <a:p>
                      <a:r>
                        <a:rPr lang="en-GB" dirty="0" smtClean="0"/>
                        <a:t>Hearing;</a:t>
                      </a:r>
                    </a:p>
                    <a:p>
                      <a:r>
                        <a:rPr lang="en-GB" dirty="0" smtClean="0"/>
                        <a:t>Sight;</a:t>
                      </a:r>
                    </a:p>
                    <a:p>
                      <a:r>
                        <a:rPr lang="en-GB" dirty="0" smtClean="0"/>
                        <a:t>Physical Disability;</a:t>
                      </a:r>
                    </a:p>
                    <a:p>
                      <a:r>
                        <a:rPr lang="en-GB" dirty="0" smtClean="0"/>
                        <a:t>Sensory issues.</a:t>
                      </a:r>
                      <a:endParaRPr lang="en-GB" dirty="0"/>
                    </a:p>
                  </a:txBody>
                  <a:tcPr marL="91439" marR="91439"/>
                </a:tc>
              </a:tr>
            </a:tbl>
          </a:graphicData>
        </a:graphic>
      </p:graphicFrame>
      <p:sp>
        <p:nvSpPr>
          <p:cNvPr id="13" name="Rounded Rectangle 12"/>
          <p:cNvSpPr/>
          <p:nvPr/>
        </p:nvSpPr>
        <p:spPr>
          <a:xfrm>
            <a:off x="9622971" y="365125"/>
            <a:ext cx="2075543" cy="9992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Click here to go back to the </a:t>
            </a:r>
            <a:r>
              <a:rPr lang="en-GB" dirty="0" smtClean="0">
                <a:hlinkClick r:id="rId2" action="ppaction://hlinksldjump"/>
              </a:rPr>
              <a:t>Contents Page</a:t>
            </a:r>
            <a:endParaRPr lang="en-GB" dirty="0"/>
          </a:p>
        </p:txBody>
      </p:sp>
    </p:spTree>
    <p:extLst>
      <p:ext uri="{BB962C8B-B14F-4D97-AF65-F5344CB8AC3E}">
        <p14:creationId xmlns:p14="http://schemas.microsoft.com/office/powerpoint/2010/main" val="2099553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Identifying Children and Young People</a:t>
            </a:r>
            <a:br>
              <a:rPr lang="en-GB" dirty="0" smtClean="0"/>
            </a:br>
            <a:r>
              <a:rPr lang="en-GB" dirty="0" smtClean="0"/>
              <a:t>with SEN and Assessing Need</a:t>
            </a:r>
            <a:endParaRPr lang="en-GB" dirty="0"/>
          </a:p>
        </p:txBody>
      </p:sp>
      <p:sp>
        <p:nvSpPr>
          <p:cNvPr id="3" name="Content Placeholder 2"/>
          <p:cNvSpPr>
            <a:spLocks noGrp="1"/>
          </p:cNvSpPr>
          <p:nvPr>
            <p:ph idx="1"/>
          </p:nvPr>
        </p:nvSpPr>
        <p:spPr>
          <a:xfrm>
            <a:off x="547437" y="1873751"/>
            <a:ext cx="11097126" cy="4351338"/>
          </a:xfrm>
        </p:spPr>
        <p:txBody>
          <a:bodyPr/>
          <a:lstStyle/>
          <a:p>
            <a:pPr marL="0" indent="0">
              <a:buNone/>
            </a:pPr>
            <a:r>
              <a:rPr lang="en-GB" dirty="0" smtClean="0"/>
              <a:t>There are a range of ways that young people are identified and assessed as having SEN:</a:t>
            </a:r>
          </a:p>
          <a:p>
            <a:pPr marL="0" indent="0">
              <a:buNone/>
            </a:pPr>
            <a:endParaRPr lang="en-GB" dirty="0" smtClean="0"/>
          </a:p>
          <a:p>
            <a:pPr marL="0" indent="0">
              <a:buNone/>
            </a:pPr>
            <a:r>
              <a:rPr lang="en-GB" dirty="0" smtClean="0"/>
              <a:t>Transition – we get information from Primary Schools.</a:t>
            </a:r>
          </a:p>
          <a:p>
            <a:pPr marL="0" indent="0">
              <a:buNone/>
            </a:pPr>
            <a:r>
              <a:rPr lang="en-GB" dirty="0" smtClean="0"/>
              <a:t>Testing – we use a range of tests to see where there are difficulties.</a:t>
            </a:r>
          </a:p>
          <a:p>
            <a:pPr marL="0" indent="0">
              <a:buNone/>
            </a:pPr>
            <a:r>
              <a:rPr lang="en-GB" dirty="0" smtClean="0"/>
              <a:t>Tracking Achievement – we track progress to make sure they are on target.</a:t>
            </a:r>
          </a:p>
          <a:p>
            <a:pPr marL="0" indent="0">
              <a:buNone/>
            </a:pPr>
            <a:r>
              <a:rPr lang="en-GB" dirty="0" smtClean="0"/>
              <a:t>Working With Others – we work with parents, NHS Staff and others to provide the right support for everyone.</a:t>
            </a:r>
            <a:endParaRPr lang="en-GB" dirty="0"/>
          </a:p>
        </p:txBody>
      </p:sp>
      <p:sp>
        <p:nvSpPr>
          <p:cNvPr id="4" name="Rounded Rectangle 3"/>
          <p:cNvSpPr/>
          <p:nvPr/>
        </p:nvSpPr>
        <p:spPr>
          <a:xfrm>
            <a:off x="9863602" y="372389"/>
            <a:ext cx="2075543" cy="9992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Click here to go back to the </a:t>
            </a:r>
            <a:r>
              <a:rPr lang="en-GB" dirty="0" smtClean="0">
                <a:hlinkClick r:id="rId2" action="ppaction://hlinksldjump"/>
              </a:rPr>
              <a:t>Contents Page</a:t>
            </a:r>
            <a:endParaRPr lang="en-GB" dirty="0"/>
          </a:p>
        </p:txBody>
      </p:sp>
    </p:spTree>
    <p:extLst>
      <p:ext uri="{BB962C8B-B14F-4D97-AF65-F5344CB8AC3E}">
        <p14:creationId xmlns:p14="http://schemas.microsoft.com/office/powerpoint/2010/main" val="2900305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Transition</a:t>
            </a:r>
            <a:endParaRPr lang="en-GB" dirty="0"/>
          </a:p>
        </p:txBody>
      </p:sp>
      <p:sp>
        <p:nvSpPr>
          <p:cNvPr id="5" name="Content Placeholder 4"/>
          <p:cNvSpPr>
            <a:spLocks noGrp="1"/>
          </p:cNvSpPr>
          <p:nvPr>
            <p:ph sz="half" idx="1"/>
          </p:nvPr>
        </p:nvSpPr>
        <p:spPr>
          <a:xfrm>
            <a:off x="838200" y="1825624"/>
            <a:ext cx="5181600" cy="4743617"/>
          </a:xfrm>
        </p:spPr>
        <p:txBody>
          <a:bodyPr>
            <a:normAutofit fontScale="92500" lnSpcReduction="10000"/>
          </a:bodyPr>
          <a:lstStyle/>
          <a:p>
            <a:pPr marL="0" indent="0" algn="ctr">
              <a:buNone/>
            </a:pPr>
            <a:r>
              <a:rPr lang="en-GB" dirty="0" smtClean="0"/>
              <a:t>Primary School to Shenfield High School.</a:t>
            </a:r>
          </a:p>
          <a:p>
            <a:pPr marL="0" indent="0">
              <a:buNone/>
            </a:pPr>
            <a:r>
              <a:rPr lang="en-GB" dirty="0" smtClean="0"/>
              <a:t>We work with staff in Primary Schools to share information about your child.</a:t>
            </a:r>
          </a:p>
          <a:p>
            <a:pPr marL="0" indent="0">
              <a:buNone/>
            </a:pPr>
            <a:endParaRPr lang="en-GB" dirty="0"/>
          </a:p>
          <a:p>
            <a:pPr marL="0" indent="0">
              <a:buNone/>
            </a:pPr>
            <a:r>
              <a:rPr lang="en-GB" dirty="0" smtClean="0"/>
              <a:t>We can arrange visits to the school to help your child know and understand the school and be more comfortable when they arrive.</a:t>
            </a:r>
          </a:p>
          <a:p>
            <a:pPr marL="0" indent="0">
              <a:buNone/>
            </a:pPr>
            <a:r>
              <a:rPr lang="en-GB" dirty="0"/>
              <a:t/>
            </a:r>
            <a:br>
              <a:rPr lang="en-GB" dirty="0"/>
            </a:br>
            <a:r>
              <a:rPr lang="en-GB" dirty="0" smtClean="0"/>
              <a:t>More detailed information can be found in the School’s SEN Policy.</a:t>
            </a:r>
            <a:endParaRPr lang="en-GB" dirty="0"/>
          </a:p>
        </p:txBody>
      </p:sp>
      <p:sp>
        <p:nvSpPr>
          <p:cNvPr id="6" name="Content Placeholder 5"/>
          <p:cNvSpPr>
            <a:spLocks noGrp="1"/>
          </p:cNvSpPr>
          <p:nvPr>
            <p:ph sz="half" idx="2"/>
          </p:nvPr>
        </p:nvSpPr>
        <p:spPr>
          <a:xfrm>
            <a:off x="6172200" y="1825625"/>
            <a:ext cx="5181600" cy="4743616"/>
          </a:xfrm>
        </p:spPr>
        <p:txBody>
          <a:bodyPr>
            <a:normAutofit fontScale="92500" lnSpcReduction="10000"/>
          </a:bodyPr>
          <a:lstStyle/>
          <a:p>
            <a:pPr marL="0" indent="0" algn="ctr">
              <a:buNone/>
            </a:pPr>
            <a:r>
              <a:rPr lang="en-GB" dirty="0" smtClean="0"/>
              <a:t>Shenfield High School to Other Establishments</a:t>
            </a:r>
          </a:p>
          <a:p>
            <a:pPr marL="0" indent="0">
              <a:buNone/>
            </a:pPr>
            <a:r>
              <a:rPr lang="en-GB" dirty="0" smtClean="0"/>
              <a:t>We work with staff in other educational establishments to share information about your child.</a:t>
            </a:r>
          </a:p>
          <a:p>
            <a:pPr marL="0" indent="0">
              <a:buNone/>
            </a:pPr>
            <a:endParaRPr lang="en-GB" dirty="0"/>
          </a:p>
          <a:p>
            <a:pPr marL="0" indent="0">
              <a:buNone/>
            </a:pPr>
            <a:r>
              <a:rPr lang="en-GB" dirty="0" smtClean="0"/>
              <a:t>We have links with local colleges and other establishments to ensure that they have as much information as possible. </a:t>
            </a:r>
          </a:p>
          <a:p>
            <a:pPr marL="0" indent="0">
              <a:buNone/>
            </a:pPr>
            <a:endParaRPr lang="en-GB" dirty="0"/>
          </a:p>
          <a:p>
            <a:pPr marL="0" indent="0">
              <a:buNone/>
            </a:pPr>
            <a:r>
              <a:rPr lang="en-GB" dirty="0" smtClean="0"/>
              <a:t>More information can be found </a:t>
            </a:r>
            <a:r>
              <a:rPr lang="en-GB" dirty="0" smtClean="0">
                <a:hlinkClick r:id="rId2" action="ppaction://hlinksldjump"/>
              </a:rPr>
              <a:t>here</a:t>
            </a:r>
            <a:endParaRPr lang="en-GB" dirty="0"/>
          </a:p>
        </p:txBody>
      </p:sp>
      <p:sp>
        <p:nvSpPr>
          <p:cNvPr id="4" name="Rounded Rectangle 3"/>
          <p:cNvSpPr/>
          <p:nvPr/>
        </p:nvSpPr>
        <p:spPr>
          <a:xfrm>
            <a:off x="9791413" y="365125"/>
            <a:ext cx="2075543" cy="9992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Click here to go back to the </a:t>
            </a:r>
            <a:r>
              <a:rPr lang="en-GB" dirty="0" smtClean="0">
                <a:hlinkClick r:id="rId3" action="ppaction://hlinksldjump"/>
              </a:rPr>
              <a:t>Contents Page</a:t>
            </a:r>
            <a:endParaRPr lang="en-GB" dirty="0"/>
          </a:p>
        </p:txBody>
      </p:sp>
    </p:spTree>
    <p:extLst>
      <p:ext uri="{BB962C8B-B14F-4D97-AF65-F5344CB8AC3E}">
        <p14:creationId xmlns:p14="http://schemas.microsoft.com/office/powerpoint/2010/main" val="161006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Working With Parents, Carers and </a:t>
            </a:r>
            <a:br>
              <a:rPr lang="en-GB" dirty="0" smtClean="0"/>
            </a:br>
            <a:r>
              <a:rPr lang="en-GB" dirty="0" smtClean="0"/>
              <a:t>Young People</a:t>
            </a:r>
            <a:endParaRPr lang="en-GB" dirty="0"/>
          </a:p>
        </p:txBody>
      </p:sp>
      <p:sp>
        <p:nvSpPr>
          <p:cNvPr id="3" name="Content Placeholder 2"/>
          <p:cNvSpPr>
            <a:spLocks noGrp="1"/>
          </p:cNvSpPr>
          <p:nvPr>
            <p:ph idx="1"/>
          </p:nvPr>
        </p:nvSpPr>
        <p:spPr>
          <a:xfrm>
            <a:off x="254000" y="1825625"/>
            <a:ext cx="11612956" cy="4351338"/>
          </a:xfrm>
        </p:spPr>
        <p:txBody>
          <a:bodyPr>
            <a:normAutofit/>
          </a:bodyPr>
          <a:lstStyle/>
          <a:p>
            <a:pPr marL="0" indent="0">
              <a:buNone/>
            </a:pPr>
            <a:r>
              <a:rPr lang="en-GB" dirty="0" smtClean="0"/>
              <a:t>We work closely with parents, carers and young </a:t>
            </a:r>
            <a:r>
              <a:rPr lang="en-GB" dirty="0"/>
              <a:t>p</a:t>
            </a:r>
            <a:r>
              <a:rPr lang="en-GB" dirty="0" smtClean="0"/>
              <a:t>eople to ensure that all our young people are supported to be the best that they can be.</a:t>
            </a:r>
          </a:p>
          <a:p>
            <a:pPr marL="0" indent="0">
              <a:buNone/>
            </a:pPr>
            <a:endParaRPr lang="en-GB" dirty="0"/>
          </a:p>
          <a:p>
            <a:pPr marL="0" indent="0">
              <a:buNone/>
            </a:pPr>
            <a:r>
              <a:rPr lang="en-GB" dirty="0" smtClean="0"/>
              <a:t>We hold a Parent Café every half term, more information can be found </a:t>
            </a:r>
            <a:r>
              <a:rPr lang="en-GB" dirty="0" smtClean="0">
                <a:hlinkClick r:id="rId2" action="ppaction://hlinksldjump"/>
              </a:rPr>
              <a:t>here</a:t>
            </a:r>
            <a:r>
              <a:rPr lang="en-GB" dirty="0" smtClean="0"/>
              <a:t>.  A member of Learning Support staff are always available at Parents Evenings for conversations about your child.  We are also happy to speak to parents at anytime.  This can be by telephone, email or meeting.</a:t>
            </a:r>
          </a:p>
          <a:p>
            <a:pPr marL="0" indent="0">
              <a:buNone/>
            </a:pPr>
            <a:endParaRPr lang="en-GB" dirty="0" smtClean="0"/>
          </a:p>
          <a:p>
            <a:pPr marL="0" indent="0">
              <a:buNone/>
            </a:pPr>
            <a:r>
              <a:rPr lang="en-GB" dirty="0" smtClean="0"/>
              <a:t>Students are involved in all aspects of their support package.  </a:t>
            </a:r>
          </a:p>
        </p:txBody>
      </p:sp>
      <p:sp>
        <p:nvSpPr>
          <p:cNvPr id="4" name="Rounded Rectangle 3"/>
          <p:cNvSpPr/>
          <p:nvPr/>
        </p:nvSpPr>
        <p:spPr>
          <a:xfrm>
            <a:off x="9791413" y="365125"/>
            <a:ext cx="2075543" cy="9992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Click here to go back to the </a:t>
            </a:r>
            <a:r>
              <a:rPr lang="en-GB" dirty="0" smtClean="0">
                <a:hlinkClick r:id="rId3" action="ppaction://hlinksldjump"/>
              </a:rPr>
              <a:t>Contents Page</a:t>
            </a:r>
            <a:endParaRPr lang="en-GB" dirty="0"/>
          </a:p>
        </p:txBody>
      </p:sp>
    </p:spTree>
    <p:extLst>
      <p:ext uri="{BB962C8B-B14F-4D97-AF65-F5344CB8AC3E}">
        <p14:creationId xmlns:p14="http://schemas.microsoft.com/office/powerpoint/2010/main" val="1096223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Staff</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The School has a team of staff who are dedicated to working with Children and Young People with SEN.  These are called Co-Educators; these are the School’s Teaching Assistants.</a:t>
            </a:r>
          </a:p>
          <a:p>
            <a:pPr marL="0" indent="0">
              <a:buNone/>
            </a:pPr>
            <a:endParaRPr lang="en-GB" dirty="0"/>
          </a:p>
          <a:p>
            <a:pPr marL="0" indent="0">
              <a:buNone/>
            </a:pPr>
            <a:r>
              <a:rPr lang="en-GB" dirty="0" smtClean="0"/>
              <a:t>Co-Educators work with teaching staff and young people to provide a wide range of support both academically and socially.</a:t>
            </a:r>
          </a:p>
          <a:p>
            <a:pPr marL="0" indent="0">
              <a:buNone/>
            </a:pPr>
            <a:endParaRPr lang="en-GB" dirty="0"/>
          </a:p>
          <a:p>
            <a:pPr marL="0" indent="0">
              <a:buNone/>
            </a:pPr>
            <a:r>
              <a:rPr lang="en-GB" dirty="0" smtClean="0"/>
              <a:t>Co-Educators take part in training both in school and using a range of organisations outside the school to keep their skills refreshed.  The school has a clear Performance Management Package for all staff.  This is led by the Assistant Headteacher: Inclusion.</a:t>
            </a:r>
            <a:endParaRPr lang="en-GB" dirty="0"/>
          </a:p>
        </p:txBody>
      </p:sp>
      <p:sp>
        <p:nvSpPr>
          <p:cNvPr id="4" name="Rounded Rectangle 3"/>
          <p:cNvSpPr/>
          <p:nvPr/>
        </p:nvSpPr>
        <p:spPr>
          <a:xfrm>
            <a:off x="9791413" y="365125"/>
            <a:ext cx="2075543" cy="9992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Click here to go back to the </a:t>
            </a:r>
            <a:r>
              <a:rPr lang="en-GB" dirty="0" smtClean="0">
                <a:hlinkClick r:id="rId2" action="ppaction://hlinksldjump"/>
              </a:rPr>
              <a:t>Contents Page</a:t>
            </a:r>
            <a:endParaRPr lang="en-GB" dirty="0"/>
          </a:p>
        </p:txBody>
      </p:sp>
    </p:spTree>
    <p:extLst>
      <p:ext uri="{BB962C8B-B14F-4D97-AF65-F5344CB8AC3E}">
        <p14:creationId xmlns:p14="http://schemas.microsoft.com/office/powerpoint/2010/main" val="32056314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Teaching and Learning </a:t>
            </a:r>
            <a:endParaRPr lang="en-GB" dirty="0"/>
          </a:p>
        </p:txBody>
      </p:sp>
      <p:sp>
        <p:nvSpPr>
          <p:cNvPr id="3" name="Content Placeholder 2"/>
          <p:cNvSpPr>
            <a:spLocks noGrp="1"/>
          </p:cNvSpPr>
          <p:nvPr>
            <p:ph idx="1"/>
          </p:nvPr>
        </p:nvSpPr>
        <p:spPr/>
        <p:txBody>
          <a:bodyPr/>
          <a:lstStyle/>
          <a:p>
            <a:pPr marL="0" indent="0">
              <a:buNone/>
            </a:pPr>
            <a:r>
              <a:rPr lang="en-GB" dirty="0" smtClean="0"/>
              <a:t>Staff ensure that lessons are planned so that all students can make progress; the curriculum is our progress model.  This is checked as part of the School’s Performance Management Policy.  Teachers are given advice from staff in the Faculty of Learning Support to allow them to make the lessons accessible to everyone in every lesson.</a:t>
            </a:r>
          </a:p>
          <a:p>
            <a:pPr marL="0" indent="0">
              <a:buNone/>
            </a:pPr>
            <a:endParaRPr lang="en-GB" dirty="0"/>
          </a:p>
          <a:p>
            <a:pPr marL="0" indent="0">
              <a:buNone/>
            </a:pPr>
            <a:r>
              <a:rPr lang="en-GB" dirty="0" smtClean="0"/>
              <a:t>The school has lots of adaptations to the school building that allow access to lessons for everyone.  These include lifts, ramps, hoists and accessible toilets.</a:t>
            </a:r>
          </a:p>
        </p:txBody>
      </p:sp>
      <p:sp>
        <p:nvSpPr>
          <p:cNvPr id="4" name="Rounded Rectangle 3"/>
          <p:cNvSpPr/>
          <p:nvPr/>
        </p:nvSpPr>
        <p:spPr>
          <a:xfrm>
            <a:off x="9791413" y="365125"/>
            <a:ext cx="2075543" cy="9992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Click here to go back to the </a:t>
            </a:r>
            <a:r>
              <a:rPr lang="en-GB" dirty="0" smtClean="0">
                <a:hlinkClick r:id="rId2" action="ppaction://hlinksldjump"/>
              </a:rPr>
              <a:t>Contents Page</a:t>
            </a:r>
            <a:endParaRPr lang="en-GB" dirty="0"/>
          </a:p>
        </p:txBody>
      </p:sp>
    </p:spTree>
    <p:extLst>
      <p:ext uri="{BB962C8B-B14F-4D97-AF65-F5344CB8AC3E}">
        <p14:creationId xmlns:p14="http://schemas.microsoft.com/office/powerpoint/2010/main" val="1834930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Working With Other Professionals </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Shenfield High School works with a range of people from other organisations.  This happens in school and outside the school.  These organisations include:</a:t>
            </a:r>
          </a:p>
          <a:p>
            <a:pPr marL="0" indent="0">
              <a:buNone/>
            </a:pPr>
            <a:endParaRPr lang="en-GB" dirty="0" smtClean="0"/>
          </a:p>
          <a:p>
            <a:pPr>
              <a:buFontTx/>
              <a:buChar char="-"/>
            </a:pPr>
            <a:r>
              <a:rPr lang="en-GB" dirty="0" smtClean="0"/>
              <a:t>The National Health Service;</a:t>
            </a:r>
          </a:p>
          <a:p>
            <a:pPr>
              <a:buFontTx/>
              <a:buChar char="-"/>
            </a:pPr>
            <a:r>
              <a:rPr lang="en-GB" dirty="0" smtClean="0"/>
              <a:t>Essex County Council;</a:t>
            </a:r>
          </a:p>
          <a:p>
            <a:pPr>
              <a:buFontTx/>
              <a:buChar char="-"/>
            </a:pPr>
            <a:r>
              <a:rPr lang="en-GB" dirty="0" smtClean="0"/>
              <a:t>Educational Psychologists.</a:t>
            </a:r>
          </a:p>
          <a:p>
            <a:pPr>
              <a:buFontTx/>
              <a:buChar char="-"/>
            </a:pPr>
            <a:endParaRPr lang="en-GB" dirty="0"/>
          </a:p>
          <a:p>
            <a:pPr marL="0" indent="0">
              <a:buNone/>
            </a:pPr>
            <a:r>
              <a:rPr lang="en-GB" dirty="0" smtClean="0"/>
              <a:t>The school are happy to work with professionals.  Please speak to the Assistant Headteacher: Inclusion for further information. </a:t>
            </a:r>
          </a:p>
        </p:txBody>
      </p:sp>
      <p:sp>
        <p:nvSpPr>
          <p:cNvPr id="4" name="Rounded Rectangle 3"/>
          <p:cNvSpPr/>
          <p:nvPr/>
        </p:nvSpPr>
        <p:spPr>
          <a:xfrm>
            <a:off x="9791413" y="365125"/>
            <a:ext cx="2075543" cy="9992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Click here to go back to the </a:t>
            </a:r>
            <a:r>
              <a:rPr lang="en-GB" dirty="0" smtClean="0">
                <a:hlinkClick r:id="rId2" action="ppaction://hlinksldjump"/>
              </a:rPr>
              <a:t>Contents Page</a:t>
            </a:r>
            <a:endParaRPr lang="en-GB" dirty="0"/>
          </a:p>
        </p:txBody>
      </p:sp>
    </p:spTree>
    <p:extLst>
      <p:ext uri="{BB962C8B-B14F-4D97-AF65-F5344CB8AC3E}">
        <p14:creationId xmlns:p14="http://schemas.microsoft.com/office/powerpoint/2010/main" val="1625324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266" y="365125"/>
            <a:ext cx="10515600" cy="1325563"/>
          </a:xfrm>
        </p:spPr>
        <p:txBody>
          <a:bodyPr/>
          <a:lstStyle/>
          <a:p>
            <a:r>
              <a:rPr lang="en-GB" dirty="0" smtClean="0"/>
              <a:t>One Planning</a:t>
            </a:r>
            <a:endParaRPr lang="en-GB" dirty="0"/>
          </a:p>
        </p:txBody>
      </p:sp>
      <p:sp>
        <p:nvSpPr>
          <p:cNvPr id="3" name="Content Placeholder 2"/>
          <p:cNvSpPr>
            <a:spLocks noGrp="1"/>
          </p:cNvSpPr>
          <p:nvPr>
            <p:ph idx="1"/>
          </p:nvPr>
        </p:nvSpPr>
        <p:spPr>
          <a:xfrm>
            <a:off x="338667" y="1825625"/>
            <a:ext cx="11528289" cy="4795308"/>
          </a:xfrm>
        </p:spPr>
        <p:txBody>
          <a:bodyPr>
            <a:normAutofit/>
          </a:bodyPr>
          <a:lstStyle/>
          <a:p>
            <a:pPr marL="0" indent="0">
              <a:buNone/>
            </a:pPr>
            <a:r>
              <a:rPr lang="en-GB" dirty="0" smtClean="0"/>
              <a:t>All students with SEN are placed on the SEND List.</a:t>
            </a:r>
          </a:p>
          <a:p>
            <a:pPr marL="0" indent="0">
              <a:buNone/>
            </a:pPr>
            <a:endParaRPr lang="en-GB" dirty="0"/>
          </a:p>
          <a:p>
            <a:pPr marL="0" indent="0">
              <a:buNone/>
            </a:pPr>
            <a:r>
              <a:rPr lang="en-GB" dirty="0" smtClean="0"/>
              <a:t>When a student is on the SEND List, they are monitored by a range of staff within the school.</a:t>
            </a:r>
          </a:p>
          <a:p>
            <a:pPr marL="0" indent="0">
              <a:buNone/>
            </a:pPr>
            <a:endParaRPr lang="en-GB" dirty="0"/>
          </a:p>
          <a:p>
            <a:pPr marL="0" indent="0">
              <a:buNone/>
            </a:pPr>
            <a:r>
              <a:rPr lang="en-GB" dirty="0" smtClean="0"/>
              <a:t>We use a range of interventions to provide support for young people – this includes One Planning.</a:t>
            </a:r>
            <a:endParaRPr lang="en-GB" dirty="0"/>
          </a:p>
        </p:txBody>
      </p:sp>
      <p:sp>
        <p:nvSpPr>
          <p:cNvPr id="4" name="Rounded Rectangle 3"/>
          <p:cNvSpPr/>
          <p:nvPr/>
        </p:nvSpPr>
        <p:spPr>
          <a:xfrm>
            <a:off x="9791413" y="365125"/>
            <a:ext cx="2075543" cy="9992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Click here to go back to the </a:t>
            </a:r>
            <a:r>
              <a:rPr lang="en-GB" dirty="0" smtClean="0">
                <a:hlinkClick r:id="rId2" action="ppaction://hlinksldjump"/>
              </a:rPr>
              <a:t>Contents Page</a:t>
            </a:r>
            <a:endParaRPr lang="en-GB" dirty="0"/>
          </a:p>
        </p:txBody>
      </p:sp>
    </p:spTree>
    <p:extLst>
      <p:ext uri="{BB962C8B-B14F-4D97-AF65-F5344CB8AC3E}">
        <p14:creationId xmlns:p14="http://schemas.microsoft.com/office/powerpoint/2010/main" val="2701544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TotalTime>
  <Words>1214</Words>
  <Application>Microsoft Office PowerPoint</Application>
  <PresentationFormat>Widescreen</PresentationFormat>
  <Paragraphs>145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Kinds of SEN That Are Provided For</vt:lpstr>
      <vt:lpstr>Identifying Children and Young People with SEN and Assessing Need</vt:lpstr>
      <vt:lpstr>Transition</vt:lpstr>
      <vt:lpstr>Working With Parents, Carers and  Young People</vt:lpstr>
      <vt:lpstr>Staff</vt:lpstr>
      <vt:lpstr>Teaching and Learning </vt:lpstr>
      <vt:lpstr>Working With Other Professionals </vt:lpstr>
      <vt:lpstr>One Planning</vt:lpstr>
      <vt:lpstr>Extra-Curricular Activities</vt:lpstr>
      <vt:lpstr>Raising Concerns</vt:lpstr>
      <vt:lpstr>Contact The SENCo</vt:lpstr>
      <vt:lpstr>Link to the SEN Policy</vt:lpstr>
      <vt:lpstr>Parent Cafe</vt:lpstr>
      <vt:lpstr>Transition and Preparing for Adulthood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Taylor</dc:creator>
  <cp:lastModifiedBy>K.Whordley</cp:lastModifiedBy>
  <cp:revision>19</cp:revision>
  <cp:lastPrinted>2020-08-30T12:38:45Z</cp:lastPrinted>
  <dcterms:created xsi:type="dcterms:W3CDTF">2015-05-31T13:23:50Z</dcterms:created>
  <dcterms:modified xsi:type="dcterms:W3CDTF">2020-09-01T13:43:58Z</dcterms:modified>
</cp:coreProperties>
</file>